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68" r:id="rId4"/>
    <p:sldId id="269" r:id="rId5"/>
    <p:sldId id="257" r:id="rId6"/>
    <p:sldId id="258" r:id="rId7"/>
    <p:sldId id="259" r:id="rId8"/>
    <p:sldId id="260" r:id="rId9"/>
    <p:sldId id="277" r:id="rId10"/>
    <p:sldId id="278" r:id="rId11"/>
    <p:sldId id="279" r:id="rId12"/>
    <p:sldId id="273" r:id="rId13"/>
    <p:sldId id="271" r:id="rId14"/>
    <p:sldId id="272" r:id="rId15"/>
    <p:sldId id="274" r:id="rId16"/>
    <p:sldId id="275" r:id="rId17"/>
    <p:sldId id="270"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EADE1EF-8D53-449F-B9A2-945E9447F695}"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DBE22A-F4F0-4480-B25A-FA9348E8629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EADE1EF-8D53-449F-B9A2-945E9447F695}"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DBE22A-F4F0-4480-B25A-FA9348E8629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EADE1EF-8D53-449F-B9A2-945E9447F695}"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DBE22A-F4F0-4480-B25A-FA9348E8629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EADE1EF-8D53-449F-B9A2-945E9447F695}"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DBE22A-F4F0-4480-B25A-FA9348E8629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EADE1EF-8D53-449F-B9A2-945E9447F695}"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DBE22A-F4F0-4480-B25A-FA9348E8629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EADE1EF-8D53-449F-B9A2-945E9447F695}" type="datetimeFigureOut">
              <a:rPr lang="fr-FR" smtClean="0"/>
              <a:pPr/>
              <a:t>14/04/2020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DBE22A-F4F0-4480-B25A-FA9348E8629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EADE1EF-8D53-449F-B9A2-945E9447F695}" type="datetimeFigureOut">
              <a:rPr lang="fr-FR" smtClean="0"/>
              <a:pPr/>
              <a:t>14/04/2020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DBE22A-F4F0-4480-B25A-FA9348E8629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EADE1EF-8D53-449F-B9A2-945E9447F695}" type="datetimeFigureOut">
              <a:rPr lang="fr-FR" smtClean="0"/>
              <a:pPr/>
              <a:t>14/04/2020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DBE22A-F4F0-4480-B25A-FA9348E8629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EADE1EF-8D53-449F-B9A2-945E9447F695}" type="datetimeFigureOut">
              <a:rPr lang="fr-FR" smtClean="0"/>
              <a:pPr/>
              <a:t>14/04/2020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DBE22A-F4F0-4480-B25A-FA9348E8629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EADE1EF-8D53-449F-B9A2-945E9447F695}" type="datetimeFigureOut">
              <a:rPr lang="fr-FR" smtClean="0"/>
              <a:pPr/>
              <a:t>14/04/2020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DBE22A-F4F0-4480-B25A-FA9348E8629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EADE1EF-8D53-449F-B9A2-945E9447F695}" type="datetimeFigureOut">
              <a:rPr lang="fr-FR" smtClean="0"/>
              <a:pPr/>
              <a:t>14/04/2020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DBE22A-F4F0-4480-B25A-FA9348E8629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DE1EF-8D53-449F-B9A2-945E9447F695}" type="datetimeFigureOut">
              <a:rPr lang="fr-FR" smtClean="0"/>
              <a:pPr/>
              <a:t>14/04/2020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BE22A-F4F0-4480-B25A-FA9348E8629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000108"/>
            <a:ext cx="7772400" cy="2600343"/>
          </a:xfrm>
        </p:spPr>
        <p:txBody>
          <a:bodyPr>
            <a:normAutofit fontScale="90000"/>
          </a:bodyPr>
          <a:lstStyle/>
          <a:p>
            <a:r>
              <a:rPr lang="fr-FR" b="1" dirty="0" smtClean="0">
                <a:solidFill>
                  <a:srgbClr val="0070C0"/>
                </a:solidFill>
              </a:rPr>
              <a:t>METHODOLOGIE</a:t>
            </a:r>
            <a:br>
              <a:rPr lang="fr-FR" b="1" dirty="0" smtClean="0">
                <a:solidFill>
                  <a:srgbClr val="0070C0"/>
                </a:solidFill>
              </a:rPr>
            </a:br>
            <a:r>
              <a:rPr lang="fr-FR" b="1" dirty="0" smtClean="0">
                <a:solidFill>
                  <a:srgbClr val="0070C0"/>
                </a:solidFill>
              </a:rPr>
              <a:t>de commentaire </a:t>
            </a:r>
            <a:r>
              <a:rPr lang="fr-FR" b="1" dirty="0" smtClean="0">
                <a:solidFill>
                  <a:srgbClr val="0070C0"/>
                </a:solidFill>
              </a:rPr>
              <a:t>d’une </a:t>
            </a:r>
            <a:r>
              <a:rPr lang="fr-FR" b="1" dirty="0" smtClean="0">
                <a:solidFill>
                  <a:srgbClr val="0070C0"/>
                </a:solidFill>
              </a:rPr>
              <a:t>œuvre artistique </a:t>
            </a:r>
            <a:br>
              <a:rPr lang="fr-FR" b="1" dirty="0" smtClean="0">
                <a:solidFill>
                  <a:srgbClr val="0070C0"/>
                </a:solidFill>
              </a:rPr>
            </a:br>
            <a:endParaRPr lang="fr-FR" b="1" dirty="0">
              <a:solidFill>
                <a:srgbClr val="0070C0"/>
              </a:solidFill>
            </a:endParaRPr>
          </a:p>
        </p:txBody>
      </p:sp>
      <p:sp>
        <p:nvSpPr>
          <p:cNvPr id="3" name="Sous-titre 2"/>
          <p:cNvSpPr>
            <a:spLocks noGrp="1"/>
          </p:cNvSpPr>
          <p:nvPr>
            <p:ph type="subTitle" idx="1"/>
          </p:nvPr>
        </p:nvSpPr>
        <p:spPr>
          <a:xfrm>
            <a:off x="2143108" y="3886200"/>
            <a:ext cx="5629292" cy="757246"/>
          </a:xfrm>
        </p:spPr>
        <p:txBody>
          <a:bodyPr/>
          <a:lstStyle/>
          <a:p>
            <a:r>
              <a:rPr lang="fr-FR" dirty="0" smtClean="0"/>
              <a:t> Séance du : 15 Avril 2020</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 3- Interprétation</a:t>
            </a:r>
            <a:endParaRPr lang="fr-FR"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r>
              <a:rPr lang="fr-FR" b="1" dirty="0" smtClean="0"/>
              <a:t>A</a:t>
            </a:r>
            <a:r>
              <a:rPr lang="fr-FR" dirty="0" smtClean="0"/>
              <a:t> partir des observations précédentes, il s'agit de deviner ce que l'artiste a voulu exprimer.</a:t>
            </a:r>
          </a:p>
          <a:p>
            <a:pPr>
              <a:buNone/>
            </a:pPr>
            <a:r>
              <a:rPr lang="fr-FR" dirty="0" smtClean="0"/>
              <a:t> </a:t>
            </a:r>
          </a:p>
          <a:p>
            <a:pPr lvl="0" algn="just"/>
            <a:r>
              <a:rPr lang="fr-FR" b="1" dirty="0" smtClean="0">
                <a:solidFill>
                  <a:srgbClr val="C00000"/>
                </a:solidFill>
              </a:rPr>
              <a:t>Le message de l'œuvre</a:t>
            </a:r>
            <a:r>
              <a:rPr lang="fr-FR" dirty="0" smtClean="0"/>
              <a:t>: pourquoi l'artiste a-t-il fait cette œuvre? Quelles informations nous apporte-elle? Ce que vous avez remarqué dans la description doit vous permettre de faire des hypothèses. Une œuvre d'art n'est jamais gratuite et tous les choix formels ont un sens. Vous pouvez aussi questionner le titre de l'œuvre et son rapport avec l'œuvre.</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lvl="0"/>
            <a:r>
              <a:rPr lang="fr-FR" b="1" dirty="0" smtClean="0">
                <a:solidFill>
                  <a:srgbClr val="C00000"/>
                </a:solidFill>
              </a:rPr>
              <a:t>L'œuvre dans la carrière de l'artiste et dans l'histoire des arts</a:t>
            </a:r>
            <a:r>
              <a:rPr lang="fr-FR" dirty="0" smtClean="0"/>
              <a:t>: il s'agit de montrer que l'œuvre s'inscrit dans un contexte plus général et qu'elle nous amène à nous poser des questions. Quelles sont les idées de l'artiste? Fait-il parti d'un courant artistique connu? Y a-t-il d'autres œuvres qui parlent du même sujet? Est-ce que l'œuvre peut être reliée à une thématique historique, sociale ou artistique importante?</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C00000"/>
                </a:solidFill>
              </a:rPr>
              <a:t>Etude de cas : La cour des Lions de l’Alhambra de Grenade ( XIV° siècle) </a:t>
            </a:r>
            <a:endParaRPr lang="fr-FR" b="1" dirty="0">
              <a:solidFill>
                <a:srgbClr val="C00000"/>
              </a:solidFill>
            </a:endParaRPr>
          </a:p>
        </p:txBody>
      </p:sp>
      <p:pic>
        <p:nvPicPr>
          <p:cNvPr id="1026" name="Picture 2" descr="C:\Users\HP\Desktop\Cour des lions.jpg"/>
          <p:cNvPicPr>
            <a:picLocks noGrp="1" noChangeAspect="1" noChangeArrowheads="1"/>
          </p:cNvPicPr>
          <p:nvPr>
            <p:ph idx="1"/>
          </p:nvPr>
        </p:nvPicPr>
        <p:blipFill>
          <a:blip r:embed="rId2"/>
          <a:srcRect/>
          <a:stretch>
            <a:fillRect/>
          </a:stretch>
        </p:blipFill>
        <p:spPr bwMode="auto">
          <a:xfrm>
            <a:off x="1321939" y="1600200"/>
            <a:ext cx="6500121" cy="452596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a:bodyPr>
          <a:lstStyle/>
          <a:p>
            <a:r>
              <a:rPr lang="fr-FR" dirty="0" smtClean="0"/>
              <a:t>L’Alhambra , palais de résidence des rois de Grenade . Il a connu ses derniers aménagements sous le règne du sultan Mohamed V ( 1362-1391) avant la reconquête chrétienne.</a:t>
            </a:r>
          </a:p>
          <a:p>
            <a:r>
              <a:rPr lang="fr-FR" dirty="0" smtClean="0"/>
              <a:t>Le palais s’articule autour d’une série de patios, ou des cours intérieures juxtaposées . La cour des Lions, la dernière réalisée, demeure une des perles de l’architecture musulmane.</a:t>
            </a:r>
          </a:p>
          <a:p>
            <a:pPr>
              <a:buNone/>
            </a:pPr>
            <a:r>
              <a:rPr lang="fr-FR" dirty="0" smtClean="0"/>
              <a:t>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1736" y="214290"/>
            <a:ext cx="3857652" cy="1143000"/>
          </a:xfrm>
        </p:spPr>
        <p:txBody>
          <a:bodyPr/>
          <a:lstStyle/>
          <a:p>
            <a:r>
              <a:rPr lang="fr-FR" b="1" dirty="0" smtClean="0">
                <a:solidFill>
                  <a:srgbClr val="C00000"/>
                </a:solidFill>
              </a:rPr>
              <a:t>Description</a:t>
            </a:r>
            <a:endParaRPr lang="fr-FR" b="1" dirty="0">
              <a:solidFill>
                <a:srgbClr val="C00000"/>
              </a:solidFill>
            </a:endParaRPr>
          </a:p>
        </p:txBody>
      </p:sp>
      <p:sp>
        <p:nvSpPr>
          <p:cNvPr id="3" name="Espace réservé du contenu 2"/>
          <p:cNvSpPr>
            <a:spLocks noGrp="1"/>
          </p:cNvSpPr>
          <p:nvPr>
            <p:ph idx="1"/>
          </p:nvPr>
        </p:nvSpPr>
        <p:spPr>
          <a:xfrm>
            <a:off x="457200" y="1428736"/>
            <a:ext cx="8229600" cy="5000660"/>
          </a:xfrm>
        </p:spPr>
        <p:txBody>
          <a:bodyPr>
            <a:normAutofit fontScale="70000" lnSpcReduction="20000"/>
          </a:bodyPr>
          <a:lstStyle/>
          <a:p>
            <a:pPr algn="just"/>
            <a:r>
              <a:rPr lang="fr-FR" dirty="0" smtClean="0"/>
              <a:t>La cour des Lions est le prolongement des traditions des cours à péristyle des grandes cours des mosquées , reprises dans les palais et les résidences royales. C’est une tradition antiques ( les cours des temples égyptiens et les résidences romaines).</a:t>
            </a:r>
          </a:p>
          <a:p>
            <a:pPr algn="just"/>
            <a:r>
              <a:rPr lang="fr-FR" dirty="0" smtClean="0"/>
              <a:t>Cette cour a une forme rectangulaire. Un péristyle d’élégantes colonnes forme sur les petits côtés deux pavillons. Au centre du patio, douze lions de marbre noir, rare représentation animale dans l’art musulman soutiennent une grande vasque, d’où jaillit une fontaine. Par un ingénieux système de canalisations et de rigoles , l’eau se distribue dans toutes les parties de la cour, traverse le péristyle et , de la pénètre à l’intérieur des salles avoisinantes. Ainsi l’eau unifie en une seule composition géométrique les parties couvertes et découvertes de l’édifice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71802" y="357166"/>
            <a:ext cx="3000396" cy="1143000"/>
          </a:xfrm>
        </p:spPr>
        <p:txBody>
          <a:bodyPr/>
          <a:lstStyle/>
          <a:p>
            <a:r>
              <a:rPr lang="fr-FR" b="1" dirty="0" smtClean="0">
                <a:solidFill>
                  <a:srgbClr val="C00000"/>
                </a:solidFill>
              </a:rPr>
              <a:t>Style</a:t>
            </a:r>
            <a:endParaRPr lang="fr-FR" b="1"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dirty="0" smtClean="0"/>
              <a:t>Une main d’œuvre d’esclave, nombreuse et bon marché , exécute les travaux de l’Alhambra réalisés dans des matériaux (bois, argile, céramique et plâtre polychrome. La décoration privilégie la légèreté, le raffinement des détails, les jeux d’ombres et des lumières, l’alliance entre la pierre et l’eau. Les motifs enroulent festons et volutes en un réseau serré de lignes géométriques diversement entrelacés comme celui d’une géniale toile d’araignée.</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43174" y="274638"/>
            <a:ext cx="4214842" cy="1143000"/>
          </a:xfrm>
        </p:spPr>
        <p:txBody>
          <a:bodyPr/>
          <a:lstStyle/>
          <a:p>
            <a:r>
              <a:rPr lang="fr-FR" b="1" dirty="0" smtClean="0">
                <a:solidFill>
                  <a:srgbClr val="C00000"/>
                </a:solidFill>
              </a:rPr>
              <a:t>Commentaire</a:t>
            </a:r>
            <a:endParaRPr lang="fr-FR" b="1" dirty="0">
              <a:solidFill>
                <a:srgbClr val="C00000"/>
              </a:solidFill>
            </a:endParaRPr>
          </a:p>
        </p:txBody>
      </p:sp>
      <p:sp>
        <p:nvSpPr>
          <p:cNvPr id="3" name="Espace réservé du contenu 2"/>
          <p:cNvSpPr>
            <a:spLocks noGrp="1"/>
          </p:cNvSpPr>
          <p:nvPr>
            <p:ph idx="1"/>
          </p:nvPr>
        </p:nvSpPr>
        <p:spPr/>
        <p:txBody>
          <a:bodyPr>
            <a:normAutofit fontScale="85000" lnSpcReduction="20000"/>
          </a:bodyPr>
          <a:lstStyle/>
          <a:p>
            <a:pPr algn="just"/>
            <a:r>
              <a:rPr lang="fr-FR" dirty="0" smtClean="0"/>
              <a:t>La conception de l’architecture s’adapte parfaitement aux températures élevées de l’été andalou. La circulation de l’eau apporte la fraicheur au plus profond du palais . Les passages couverts et les arcades protégeant du soleil se conjuguent à des fenêtres ouvertes pour produire des courants d’air rafraichissants. </a:t>
            </a:r>
          </a:p>
          <a:p>
            <a:pPr algn="just"/>
            <a:r>
              <a:rPr lang="fr-FR" dirty="0" smtClean="0"/>
              <a:t>L‘Alhambra témoigne de la singularité de l’art islamique.  L’abondante décoration à la fois gracieuse et puissante dégage une beauté globale  ou la décoration surajoutée devient essentiel dans le monde de la cour des Lions.   </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Conclusion</a:t>
            </a:r>
            <a:endParaRPr lang="fr-FR" dirty="0">
              <a:solidFill>
                <a:srgbClr val="C00000"/>
              </a:solidFill>
            </a:endParaRPr>
          </a:p>
        </p:txBody>
      </p:sp>
      <p:sp>
        <p:nvSpPr>
          <p:cNvPr id="3" name="Espace réservé du contenu 2"/>
          <p:cNvSpPr>
            <a:spLocks noGrp="1"/>
          </p:cNvSpPr>
          <p:nvPr>
            <p:ph idx="1"/>
          </p:nvPr>
        </p:nvSpPr>
        <p:spPr/>
        <p:txBody>
          <a:bodyPr>
            <a:normAutofit fontScale="77500" lnSpcReduction="20000"/>
          </a:bodyPr>
          <a:lstStyle/>
          <a:p>
            <a:pPr fontAlgn="base"/>
            <a:endParaRPr lang="fr-FR" dirty="0"/>
          </a:p>
          <a:p>
            <a:pPr algn="just" fontAlgn="base"/>
            <a:r>
              <a:rPr lang="fr-FR" dirty="0"/>
              <a:t>Si l’identification de l’œuvre n’est pas précisée dans l’introduction, la fin du commentaire doit aboutir à une attribution, une datation, et à une mise en perspective relativement aux autres œuvres connues de l’artiste, et de manière plus générale, au développement de l’histoire de l’art. Quelques mots doivent résumer de façon synthétique les caractéristiques et les qualités singulières de l’œuvre (éventuellement ses défauts). Des comparaisons peuvent être effectuées avec d’autres artistes ayant traité du même sujet à une autre époque dans d’autres </a:t>
            </a:r>
            <a:r>
              <a:rPr lang="fr-FR" dirty="0" smtClean="0"/>
              <a:t>écoles. </a:t>
            </a:r>
            <a:r>
              <a:rPr lang="fr-FR" dirty="0"/>
              <a:t>Il faut enfin faire valoir les qualités poétiques intrinsèques de l’œuvre concernée.</a:t>
            </a:r>
          </a:p>
          <a:p>
            <a:pPr algn="just"/>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5984" y="274638"/>
            <a:ext cx="4786346" cy="1143000"/>
          </a:xfrm>
        </p:spPr>
        <p:txBody>
          <a:bodyPr/>
          <a:lstStyle/>
          <a:p>
            <a:r>
              <a:rPr lang="fr-FR" b="1" dirty="0" smtClean="0">
                <a:solidFill>
                  <a:srgbClr val="0070C0"/>
                </a:solidFill>
              </a:rPr>
              <a:t>Axes du cours</a:t>
            </a:r>
            <a:endParaRPr lang="fr-FR" b="1" dirty="0">
              <a:solidFill>
                <a:srgbClr val="0070C0"/>
              </a:solidFill>
            </a:endParaRPr>
          </a:p>
        </p:txBody>
      </p:sp>
      <p:sp>
        <p:nvSpPr>
          <p:cNvPr id="3" name="Espace réservé du contenu 2"/>
          <p:cNvSpPr>
            <a:spLocks noGrp="1"/>
          </p:cNvSpPr>
          <p:nvPr>
            <p:ph idx="1"/>
          </p:nvPr>
        </p:nvSpPr>
        <p:spPr/>
        <p:txBody>
          <a:bodyPr>
            <a:normAutofit fontScale="85000" lnSpcReduction="20000"/>
          </a:bodyPr>
          <a:lstStyle/>
          <a:p>
            <a:r>
              <a:rPr lang="fr-FR" b="1" dirty="0" smtClean="0">
                <a:solidFill>
                  <a:srgbClr val="C00000"/>
                </a:solidFill>
              </a:rPr>
              <a:t>Introduction</a:t>
            </a:r>
          </a:p>
          <a:p>
            <a:r>
              <a:rPr lang="fr-FR" b="1" dirty="0" smtClean="0">
                <a:solidFill>
                  <a:srgbClr val="C00000"/>
                </a:solidFill>
              </a:rPr>
              <a:t>1- Identification  de l’œuvre et de l’artiste  </a:t>
            </a:r>
          </a:p>
          <a:p>
            <a:r>
              <a:rPr lang="fr-FR" b="1" dirty="0" smtClean="0">
                <a:solidFill>
                  <a:srgbClr val="C00000"/>
                </a:solidFill>
              </a:rPr>
              <a:t>2- Description et analyse de l’œuvre </a:t>
            </a:r>
            <a:endParaRPr lang="fr-FR" b="1" dirty="0" smtClean="0"/>
          </a:p>
          <a:p>
            <a:r>
              <a:rPr lang="fr-FR" b="1" dirty="0" smtClean="0">
                <a:solidFill>
                  <a:srgbClr val="C00000"/>
                </a:solidFill>
              </a:rPr>
              <a:t> 3- Interprétation</a:t>
            </a:r>
          </a:p>
          <a:p>
            <a:r>
              <a:rPr lang="fr-FR" b="1" dirty="0" smtClean="0">
                <a:solidFill>
                  <a:srgbClr val="C00000"/>
                </a:solidFill>
              </a:rPr>
              <a:t>4- Etude de cas : La cour des Lions de l’Alhambra de Grenade ( XIV° siècle) </a:t>
            </a:r>
          </a:p>
          <a:p>
            <a:pPr lvl="1"/>
            <a:r>
              <a:rPr lang="fr-FR" b="1" dirty="0" smtClean="0">
                <a:solidFill>
                  <a:srgbClr val="C00000"/>
                </a:solidFill>
              </a:rPr>
              <a:t>Description </a:t>
            </a:r>
          </a:p>
          <a:p>
            <a:pPr lvl="1"/>
            <a:r>
              <a:rPr lang="fr-FR" b="1" dirty="0" smtClean="0">
                <a:solidFill>
                  <a:srgbClr val="C00000"/>
                </a:solidFill>
              </a:rPr>
              <a:t>Style </a:t>
            </a:r>
          </a:p>
          <a:p>
            <a:pPr lvl="1"/>
            <a:r>
              <a:rPr lang="fr-FR" b="1" dirty="0" smtClean="0">
                <a:solidFill>
                  <a:srgbClr val="C00000"/>
                </a:solidFill>
              </a:rPr>
              <a:t>Commentaire </a:t>
            </a:r>
          </a:p>
          <a:p>
            <a:r>
              <a:rPr lang="fr-FR" b="1" dirty="0" smtClean="0">
                <a:solidFill>
                  <a:srgbClr val="C00000"/>
                </a:solidFill>
              </a:rPr>
              <a:t>Conclusion</a:t>
            </a:r>
            <a:r>
              <a:rPr lang="fr-FR" b="1" dirty="0" smtClean="0"/>
              <a:t/>
            </a:r>
            <a:br>
              <a:rPr lang="fr-FR" b="1" dirty="0" smtClean="0"/>
            </a:br>
            <a:endParaRPr lang="fr-FR" b="1" dirty="0" smtClean="0">
              <a:solidFill>
                <a:srgbClr val="C00000"/>
              </a:solidFill>
            </a:endParaRPr>
          </a:p>
          <a:p>
            <a:endParaRPr lang="fr-FR" b="1" dirty="0" smtClean="0">
              <a:solidFill>
                <a:srgbClr val="C00000"/>
              </a:solidFill>
            </a:endParaRP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Introduction</a:t>
            </a:r>
            <a:endParaRPr lang="fr-FR" b="1" dirty="0">
              <a:solidFill>
                <a:srgbClr val="C00000"/>
              </a:solidFill>
            </a:endParaRPr>
          </a:p>
        </p:txBody>
      </p:sp>
      <p:sp>
        <p:nvSpPr>
          <p:cNvPr id="3" name="Espace réservé du contenu 2"/>
          <p:cNvSpPr>
            <a:spLocks noGrp="1"/>
          </p:cNvSpPr>
          <p:nvPr>
            <p:ph idx="1"/>
          </p:nvPr>
        </p:nvSpPr>
        <p:spPr/>
        <p:txBody>
          <a:bodyPr/>
          <a:lstStyle/>
          <a:p>
            <a:pPr algn="just"/>
            <a:r>
              <a:rPr lang="fr-FR" dirty="0"/>
              <a:t>Ce document concerne la méthodologie à respecter pour </a:t>
            </a:r>
            <a:r>
              <a:rPr lang="fr-FR" b="1" dirty="0"/>
              <a:t>le commentaire d’œuvre en histoire de l’art</a:t>
            </a:r>
            <a:r>
              <a:rPr lang="fr-FR" dirty="0"/>
              <a:t>. Il peut également </a:t>
            </a:r>
            <a:r>
              <a:rPr lang="fr-FR" dirty="0" smtClean="0"/>
              <a:t> </a:t>
            </a:r>
            <a:r>
              <a:rPr lang="fr-FR" dirty="0"/>
              <a:t>être utile pour mener à bien la </a:t>
            </a:r>
            <a:r>
              <a:rPr lang="fr-FR" dirty="0" smtClean="0"/>
              <a:t>description </a:t>
            </a:r>
            <a:r>
              <a:rPr lang="fr-FR" dirty="0"/>
              <a:t>d’une œuvre dans le développement d’un commentaire de texte, d’une </a:t>
            </a:r>
            <a:r>
              <a:rPr lang="fr-FR" dirty="0" smtClean="0"/>
              <a:t>dissertation</a:t>
            </a:r>
            <a:r>
              <a:rPr lang="fr-FR" dirty="0"/>
              <a:t>, de l’analyse critique </a:t>
            </a:r>
            <a:r>
              <a:rPr lang="fr-FR" dirty="0" smtClean="0"/>
              <a:t> ou d’une </a:t>
            </a:r>
            <a:r>
              <a:rPr lang="fr-FR" dirty="0"/>
              <a:t>œuvre </a:t>
            </a:r>
            <a:r>
              <a:rPr lang="fr-FR" dirty="0" smtClean="0"/>
              <a:t>singulière.</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dirty="0"/>
              <a:t>Le commentaire d’œuvre vise à mettre en exergue les spécificités techniques, plastiques, stylistiques, iconographiques et esthétiques d’une œuvre. Généralement, le plan va </a:t>
            </a:r>
            <a:r>
              <a:rPr lang="fr-FR" b="1" dirty="0"/>
              <a:t>de la dimension concrète de l’œuvre</a:t>
            </a:r>
            <a:r>
              <a:rPr lang="fr-FR" dirty="0"/>
              <a:t> (le constat des éléments </a:t>
            </a:r>
            <a:r>
              <a:rPr lang="fr-FR" dirty="0" smtClean="0"/>
              <a:t>visibles),  à l’étude de </a:t>
            </a:r>
            <a:r>
              <a:rPr lang="fr-FR" dirty="0"/>
              <a:t>sa </a:t>
            </a:r>
            <a:r>
              <a:rPr lang="fr-FR" b="1" dirty="0"/>
              <a:t>dimension abstraite</a:t>
            </a:r>
            <a:r>
              <a:rPr lang="fr-FR" dirty="0"/>
              <a:t> (l’interprétation des éléments de signification, son éventuelle critique).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fr-FR" dirty="0" smtClean="0"/>
              <a:t>Avant </a:t>
            </a:r>
            <a:r>
              <a:rPr lang="fr-FR" dirty="0"/>
              <a:t>d'aborder un commentaire </a:t>
            </a:r>
            <a:r>
              <a:rPr lang="fr-FR" dirty="0" smtClean="0"/>
              <a:t>d'œuvre, </a:t>
            </a:r>
            <a:r>
              <a:rPr lang="fr-FR" dirty="0"/>
              <a:t>il faudra se poser les </a:t>
            </a:r>
            <a:r>
              <a:rPr lang="fr-FR" dirty="0" smtClean="0"/>
              <a:t>questions suivantes </a:t>
            </a:r>
            <a:r>
              <a:rPr lang="fr-FR" dirty="0"/>
              <a:t>et y répondre dans un ordre cohérent (pas forcément celui-ci, mais </a:t>
            </a:r>
            <a:r>
              <a:rPr lang="fr-FR" dirty="0" smtClean="0"/>
              <a:t>de manière </a:t>
            </a:r>
            <a:r>
              <a:rPr lang="fr-FR" dirty="0"/>
              <a:t>ordonnée et logique</a:t>
            </a:r>
            <a:r>
              <a:rPr lang="fr-FR" dirty="0" smtClean="0"/>
              <a:t>).</a:t>
            </a:r>
          </a:p>
          <a:p>
            <a:r>
              <a:rPr lang="fr-FR" dirty="0" smtClean="0"/>
              <a:t>Quel est le sujet de l’œuvre  :</a:t>
            </a:r>
          </a:p>
          <a:p>
            <a:r>
              <a:rPr lang="fr-FR" dirty="0" smtClean="0"/>
              <a:t>Quel est le contexte géographique de l’œuvre  architecturale </a:t>
            </a:r>
          </a:p>
          <a:p>
            <a:r>
              <a:rPr lang="fr-FR" dirty="0" smtClean="0"/>
              <a:t> Dans quel contexte historique l’œuvre architecturale a-t-elle été créée ?</a:t>
            </a:r>
          </a:p>
          <a:p>
            <a:r>
              <a:rPr lang="fr-FR" dirty="0" smtClean="0"/>
              <a:t>Quel sont les caractéristiques de l’œuvre?</a:t>
            </a:r>
          </a:p>
          <a:p>
            <a:r>
              <a:rPr lang="fr-FR" dirty="0" smtClean="0"/>
              <a:t>L’œuvre  architecturale présente-elle une rupture ou une continuité avec le passée?</a:t>
            </a:r>
          </a:p>
          <a:p>
            <a:endParaRPr lang="fr-FR" dirty="0" smtClean="0"/>
          </a:p>
          <a:p>
            <a:endParaRPr lang="fr-FR" dirty="0"/>
          </a:p>
          <a:p>
            <a:r>
              <a:rPr lang="fr-FR" dirty="0"/>
              <a:t>Certaines questions ne sont pas pertinentes pour toutes les </a:t>
            </a:r>
            <a:r>
              <a:rPr lang="fr-FR" dirty="0" smtClean="0"/>
              <a:t>œuvres.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C00000"/>
                </a:solidFill>
              </a:rPr>
              <a:t>1- Identification de l’œuvre </a:t>
            </a:r>
            <a:endParaRPr lang="fr-FR" sz="3200" dirty="0">
              <a:solidFill>
                <a:srgbClr val="C00000"/>
              </a:solidFill>
            </a:endParaRPr>
          </a:p>
        </p:txBody>
      </p:sp>
      <p:sp>
        <p:nvSpPr>
          <p:cNvPr id="3" name="Espace réservé du contenu 2"/>
          <p:cNvSpPr>
            <a:spLocks noGrp="1"/>
          </p:cNvSpPr>
          <p:nvPr>
            <p:ph idx="1"/>
          </p:nvPr>
        </p:nvSpPr>
        <p:spPr/>
        <p:txBody>
          <a:bodyPr>
            <a:normAutofit fontScale="85000" lnSpcReduction="10000"/>
          </a:bodyPr>
          <a:lstStyle/>
          <a:p>
            <a:pPr>
              <a:buNone/>
            </a:pPr>
            <a:r>
              <a:rPr lang="fr-FR" dirty="0" smtClean="0"/>
              <a:t>    Il </a:t>
            </a:r>
            <a:r>
              <a:rPr lang="fr-FR" dirty="0" smtClean="0"/>
              <a:t>s'agit </a:t>
            </a:r>
            <a:r>
              <a:rPr lang="fr-FR" dirty="0" smtClean="0"/>
              <a:t>de présenter </a:t>
            </a:r>
            <a:r>
              <a:rPr lang="fr-FR" dirty="0" smtClean="0"/>
              <a:t>ce qui est mis sous vos yeux et de faire la fiche d'identité de </a:t>
            </a:r>
            <a:r>
              <a:rPr lang="fr-FR" dirty="0" smtClean="0"/>
              <a:t>l'œuvre: </a:t>
            </a:r>
          </a:p>
          <a:p>
            <a:r>
              <a:rPr lang="fr-FR" dirty="0" smtClean="0"/>
              <a:t>historique </a:t>
            </a:r>
            <a:r>
              <a:rPr lang="fr-FR" dirty="0"/>
              <a:t>de </a:t>
            </a:r>
            <a:r>
              <a:rPr lang="fr-FR" dirty="0" smtClean="0"/>
              <a:t>l’œuvre :</a:t>
            </a:r>
            <a:endParaRPr lang="fr-FR" dirty="0"/>
          </a:p>
          <a:p>
            <a:r>
              <a:rPr lang="fr-FR" dirty="0" smtClean="0"/>
              <a:t>Nom</a:t>
            </a:r>
            <a:r>
              <a:rPr lang="fr-FR" dirty="0"/>
              <a:t>, prénom de l’artiste, dates de naissance et mort</a:t>
            </a:r>
          </a:p>
          <a:p>
            <a:r>
              <a:rPr lang="fr-FR" dirty="0" smtClean="0"/>
              <a:t>Titre </a:t>
            </a:r>
            <a:r>
              <a:rPr lang="fr-FR" dirty="0"/>
              <a:t>de </a:t>
            </a:r>
            <a:r>
              <a:rPr lang="fr-FR" dirty="0" smtClean="0"/>
              <a:t>l’œuvre  </a:t>
            </a:r>
            <a:r>
              <a:rPr lang="fr-FR" dirty="0"/>
              <a:t>ou nom générique</a:t>
            </a:r>
          </a:p>
          <a:p>
            <a:r>
              <a:rPr lang="fr-FR" dirty="0" smtClean="0"/>
              <a:t>Date </a:t>
            </a:r>
            <a:r>
              <a:rPr lang="fr-FR" dirty="0"/>
              <a:t>de </a:t>
            </a:r>
            <a:r>
              <a:rPr lang="fr-FR" dirty="0" smtClean="0"/>
              <a:t>l’œuvre </a:t>
            </a:r>
            <a:endParaRPr lang="fr-FR" dirty="0"/>
          </a:p>
          <a:p>
            <a:r>
              <a:rPr lang="fr-FR" dirty="0" smtClean="0"/>
              <a:t>Dimension </a:t>
            </a:r>
            <a:r>
              <a:rPr lang="fr-FR" dirty="0"/>
              <a:t>en cm : hauteur x largeur x </a:t>
            </a:r>
            <a:r>
              <a:rPr lang="fr-FR" dirty="0" smtClean="0"/>
              <a:t>profondeur</a:t>
            </a:r>
            <a:endParaRPr lang="fr-FR" dirty="0"/>
          </a:p>
          <a:p>
            <a:r>
              <a:rPr lang="fr-FR" dirty="0" smtClean="0"/>
              <a:t>Situation ou Lieu  </a:t>
            </a:r>
            <a:r>
              <a:rPr lang="fr-FR" dirty="0"/>
              <a:t>de conservation</a:t>
            </a:r>
          </a:p>
          <a:p>
            <a:r>
              <a:rPr lang="fr-FR" dirty="0" smtClean="0"/>
              <a:t> </a:t>
            </a:r>
            <a:r>
              <a:rPr lang="fr-FR" dirty="0"/>
              <a:t>Ces donnés sont à présenter soit sous une forme rédigée, soit sous la forme d’une </a:t>
            </a:r>
            <a:r>
              <a:rPr lang="fr-FR" dirty="0" smtClean="0"/>
              <a:t>fiche ordonnée.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sz="3600" b="1" dirty="0" smtClean="0">
                <a:solidFill>
                  <a:srgbClr val="C00000"/>
                </a:solidFill>
              </a:rPr>
              <a:t> Une brève présentation de l’artiste </a:t>
            </a:r>
            <a:r>
              <a:rPr lang="fr-FR" sz="3600" b="1" dirty="0" smtClean="0"/>
              <a:t>:</a:t>
            </a:r>
            <a:r>
              <a:rPr lang="fr-FR" b="1" dirty="0" smtClean="0"/>
              <a:t/>
            </a:r>
            <a:br>
              <a:rPr lang="fr-FR" b="1" dirty="0" smtClean="0"/>
            </a:br>
            <a:endParaRPr lang="fr-FR" dirty="0"/>
          </a:p>
        </p:txBody>
      </p:sp>
      <p:sp>
        <p:nvSpPr>
          <p:cNvPr id="3" name="Espace réservé du contenu 2"/>
          <p:cNvSpPr>
            <a:spLocks noGrp="1"/>
          </p:cNvSpPr>
          <p:nvPr>
            <p:ph idx="1"/>
          </p:nvPr>
        </p:nvSpPr>
        <p:spPr/>
        <p:txBody>
          <a:bodyPr>
            <a:normAutofit fontScale="92500"/>
          </a:bodyPr>
          <a:lstStyle/>
          <a:p>
            <a:r>
              <a:rPr lang="fr-FR" dirty="0" smtClean="0"/>
              <a:t>Préciser </a:t>
            </a:r>
            <a:r>
              <a:rPr lang="fr-FR" dirty="0"/>
              <a:t>le milieu de formation et le parcours de l’artiste (séjours, </a:t>
            </a:r>
            <a:r>
              <a:rPr lang="fr-FR" dirty="0" smtClean="0"/>
              <a:t>mouvement artistique</a:t>
            </a:r>
            <a:r>
              <a:rPr lang="fr-FR" dirty="0"/>
              <a:t>…), sans dresser une biographie exhaustive du peintre ou de faire un </a:t>
            </a:r>
            <a:r>
              <a:rPr lang="fr-FR" dirty="0" smtClean="0"/>
              <a:t>long développement </a:t>
            </a:r>
            <a:r>
              <a:rPr lang="fr-FR" dirty="0"/>
              <a:t>général sur un mouvement auquel il appartient ; il conviendra </a:t>
            </a:r>
            <a:r>
              <a:rPr lang="fr-FR" dirty="0" smtClean="0"/>
              <a:t>plutôt d’évoquer </a:t>
            </a:r>
            <a:r>
              <a:rPr lang="fr-FR" dirty="0"/>
              <a:t>la place de </a:t>
            </a:r>
            <a:r>
              <a:rPr lang="fr-FR" dirty="0" smtClean="0"/>
              <a:t>l’</a:t>
            </a:r>
            <a:r>
              <a:rPr lang="fr-FR" dirty="0" err="1" smtClean="0"/>
              <a:t>oeuvre</a:t>
            </a:r>
            <a:r>
              <a:rPr lang="fr-FR" dirty="0" smtClean="0"/>
              <a:t> </a:t>
            </a:r>
            <a:r>
              <a:rPr lang="fr-FR" dirty="0"/>
              <a:t>dans la carrière de l’artiste et de restituer brièvement</a:t>
            </a:r>
          </a:p>
          <a:p>
            <a:r>
              <a:rPr lang="fr-FR" dirty="0"/>
              <a:t>le contexte de création (lieu, commanditaire, chantier…).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sz="3600" b="1" dirty="0" smtClean="0">
                <a:solidFill>
                  <a:srgbClr val="C00000"/>
                </a:solidFill>
              </a:rPr>
              <a:t>2) DESCRIPTION ET ANALYSE DE L’OEUVRE </a:t>
            </a:r>
            <a:r>
              <a:rPr lang="fr-FR" b="1" dirty="0" smtClean="0"/>
              <a:t>:</a:t>
            </a:r>
            <a:br>
              <a:rPr lang="fr-FR" b="1" dirty="0" smtClean="0"/>
            </a:b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il faut être le plus précis possible, comme s'il s'agissait de décrire l'œuvre à quelqu'un qui ne la voit </a:t>
            </a:r>
            <a:r>
              <a:rPr lang="fr-FR" dirty="0" smtClean="0"/>
              <a:t>pas</a:t>
            </a:r>
          </a:p>
          <a:p>
            <a:pPr lvl="0"/>
            <a:r>
              <a:rPr lang="fr-FR" dirty="0" smtClean="0"/>
              <a:t>quel est le sujet général de l'œuvre</a:t>
            </a:r>
            <a:r>
              <a:rPr lang="fr-FR" dirty="0" smtClean="0"/>
              <a:t>?</a:t>
            </a:r>
            <a:endParaRPr lang="fr-FR" dirty="0" smtClean="0"/>
          </a:p>
          <a:p>
            <a:r>
              <a:rPr lang="fr-FR" dirty="0" smtClean="0"/>
              <a:t>Sur quel terrain l’œuvre  architecturale est-elle construite ? </a:t>
            </a:r>
          </a:p>
          <a:p>
            <a:r>
              <a:rPr lang="fr-FR" dirty="0" smtClean="0"/>
              <a:t>Quelle est la forme et la situation de l’entrée de l’édifice ?</a:t>
            </a:r>
          </a:p>
          <a:p>
            <a:r>
              <a:rPr lang="fr-FR" dirty="0" smtClean="0"/>
              <a:t>Quelle est la taille de l’édifice?</a:t>
            </a:r>
          </a:p>
          <a:p>
            <a:r>
              <a:rPr lang="fr-FR" dirty="0" smtClean="0"/>
              <a:t> Comment se composent les différents volumes ? Les différents niveaux de cette architecture ont-ils tous la même fonction et la même importance ?</a:t>
            </a:r>
          </a:p>
          <a:p>
            <a:endParaRPr lang="fr-FR" dirty="0" smtClean="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fr-FR" dirty="0" smtClean="0"/>
              <a:t> Quels matériaux l’artiste a-t-il utilisés ? Quels sont les caractéristiques de ces matériaux ? </a:t>
            </a:r>
          </a:p>
          <a:p>
            <a:r>
              <a:rPr lang="fr-FR" dirty="0" smtClean="0"/>
              <a:t>  L’architecte a-t-il eu l’idée d’utiliser des techniques particulières pour faire réaliser son édifice ?</a:t>
            </a:r>
          </a:p>
          <a:p>
            <a:r>
              <a:rPr lang="fr-FR" dirty="0" smtClean="0"/>
              <a:t>L’utilisation de la couleur a-t-elle une importance particulière dans l’œuvre ? Les couleurs sont-elles monochromes, nuancées, douces, etc. Ces couleurs provoquent elles une lecture particulière de l’œuvre architecturale ? </a:t>
            </a:r>
          </a:p>
          <a:p>
            <a:r>
              <a:rPr lang="fr-FR" dirty="0" smtClean="0"/>
              <a:t> Les espaces sont-ils ouverts ou fermés sur l’extérieur ? Cet édifice architectural entretient-il un rapport particulier avec la nature et le paysage ?  </a:t>
            </a:r>
          </a:p>
          <a:p>
            <a:r>
              <a:rPr lang="fr-FR" dirty="0" smtClean="0"/>
              <a:t>L’œuvre  architecturale présente-elle une rupture ou une continuité avec le passée?</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1055</Words>
  <Application>Microsoft Office PowerPoint</Application>
  <PresentationFormat>Affichage à l'écran (4:3)</PresentationFormat>
  <Paragraphs>68</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METHODOLOGIE de commentaire d’une œuvre artistique  </vt:lpstr>
      <vt:lpstr>Axes du cours</vt:lpstr>
      <vt:lpstr>Introduction</vt:lpstr>
      <vt:lpstr>Diapositive 4</vt:lpstr>
      <vt:lpstr>Diapositive 5</vt:lpstr>
      <vt:lpstr>1- Identification de l’œuvre </vt:lpstr>
      <vt:lpstr>  Une brève présentation de l’artiste : </vt:lpstr>
      <vt:lpstr> 2) DESCRIPTION ET ANALYSE DE L’OEUVRE : </vt:lpstr>
      <vt:lpstr>Diapositive 9</vt:lpstr>
      <vt:lpstr> 3- Interprétation</vt:lpstr>
      <vt:lpstr>Diapositive 11</vt:lpstr>
      <vt:lpstr>Etude de cas : La cour des Lions de l’Alhambra de Grenade ( XIV° siècle) </vt:lpstr>
      <vt:lpstr>Diapositive 13</vt:lpstr>
      <vt:lpstr>Description</vt:lpstr>
      <vt:lpstr>Style</vt:lpstr>
      <vt:lpstr>Commentaire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METHODOLOGIE DU COMMENTAIRE D’OEUVRE </dc:title>
  <dc:creator>HP</dc:creator>
  <cp:lastModifiedBy>HP</cp:lastModifiedBy>
  <cp:revision>9</cp:revision>
  <dcterms:created xsi:type="dcterms:W3CDTF">2020-03-04T09:34:27Z</dcterms:created>
  <dcterms:modified xsi:type="dcterms:W3CDTF">2020-04-14T18:20:45Z</dcterms:modified>
</cp:coreProperties>
</file>